
<file path=[Content_Types].xml><?xml version="1.0" encoding="utf-8"?>
<Types xmlns="http://schemas.openxmlformats.org/package/2006/content-types">
  <Default ContentType="image/jpeg" Extension="jpg"/>
  <Default ContentType="application/vnd.openxmlformats-officedocument.spreadsheetml.sheet" Extension="xlsx"/>
  <Default ContentType="image/gif" Extension="gif"/>
  <Default ContentType="application/xml" Extension="xml"/>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1.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jYVwlfYvDxuyqd7zOoYcWFz8IO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spc="50" baseline="0">
                <a:solidFill>
                  <a:schemeClr val="tx1">
                    <a:lumMod val="65000"/>
                    <a:lumOff val="35000"/>
                  </a:schemeClr>
                </a:solidFill>
                <a:latin typeface="+mn-lt"/>
                <a:ea typeface="+mn-ea"/>
                <a:cs typeface="+mn-cs"/>
              </a:defRPr>
            </a:pPr>
            <a:r>
              <a:rPr lang="en-US" sz="1100" dirty="0"/>
              <a:t>NO DOT INPUT PRESCRIBING</a:t>
            </a:r>
          </a:p>
        </c:rich>
      </c:tx>
      <c:layout>
        <c:manualLayout>
          <c:xMode val="edge"/>
          <c:yMode val="edge"/>
          <c:x val="0.18532291897946401"/>
          <c:y val="6.3921777193179666E-2"/>
        </c:manualLayout>
      </c:layout>
      <c:overlay val="0"/>
      <c:spPr>
        <a:noFill/>
        <a:ln>
          <a:noFill/>
        </a:ln>
        <a:effectLst/>
      </c:spPr>
      <c:txPr>
        <a:bodyPr rot="0" spcFirstLastPara="1" vertOverflow="ellipsis" vert="horz" wrap="square" anchor="ctr" anchorCtr="1"/>
        <a:lstStyle/>
        <a:p>
          <a:pPr>
            <a:defRPr sz="11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Insulin type</c:v>
                </c:pt>
              </c:strCache>
            </c:strRef>
          </c:tx>
          <c:dPt>
            <c:idx val="0"/>
            <c:bubble3D val="0"/>
            <c:spPr>
              <a:solidFill>
                <a:srgbClr val="7030A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3A97-B34B-ACA8-640352BC6271}"/>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3A97-B34B-ACA8-640352BC6271}"/>
              </c:ext>
            </c:extLst>
          </c:dPt>
          <c:dPt>
            <c:idx val="2"/>
            <c:bubble3D val="0"/>
            <c:spPr>
              <a:solidFill>
                <a:schemeClr val="accent1">
                  <a:lumMod val="5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3A97-B34B-ACA8-640352BC6271}"/>
              </c:ext>
            </c:extLst>
          </c:dPt>
          <c:dPt>
            <c:idx val="3"/>
            <c:bubble3D val="0"/>
            <c:spPr>
              <a:solidFill>
                <a:schemeClr val="accent2">
                  <a:lumMod val="40000"/>
                  <a:lumOff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3A97-B34B-ACA8-640352BC6271}"/>
              </c:ext>
            </c:extLst>
          </c:dPt>
          <c:dLbls>
            <c:dLbl>
              <c:idx val="3"/>
              <c:layout>
                <c:manualLayout>
                  <c:x val="0.15756570553712682"/>
                  <c:y val="0.1780515098793539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A97-B34B-ACA8-640352BC627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Actrapid</c:v>
                </c:pt>
                <c:pt idx="1">
                  <c:v>Novorapid</c:v>
                </c:pt>
                <c:pt idx="2">
                  <c:v>Insulatard</c:v>
                </c:pt>
                <c:pt idx="3">
                  <c:v>No insulin</c:v>
                </c:pt>
              </c:strCache>
            </c:strRef>
          </c:cat>
          <c:val>
            <c:numRef>
              <c:f>Sheet1!$B$2:$B$5</c:f>
              <c:numCache>
                <c:formatCode>General</c:formatCode>
                <c:ptCount val="4"/>
                <c:pt idx="0">
                  <c:v>60</c:v>
                </c:pt>
                <c:pt idx="1">
                  <c:v>10</c:v>
                </c:pt>
                <c:pt idx="2">
                  <c:v>10</c:v>
                </c:pt>
                <c:pt idx="3">
                  <c:v>20</c:v>
                </c:pt>
              </c:numCache>
            </c:numRef>
          </c:val>
          <c:extLst>
            <c:ext xmlns:c16="http://schemas.microsoft.com/office/drawing/2014/chart" uri="{C3380CC4-5D6E-409C-BE32-E72D297353CC}">
              <c16:uniqueId val="{00000008-3A97-B34B-ACA8-640352BC6271}"/>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spc="50" baseline="0">
                <a:solidFill>
                  <a:schemeClr val="tx1">
                    <a:lumMod val="65000"/>
                    <a:lumOff val="35000"/>
                  </a:schemeClr>
                </a:solidFill>
                <a:latin typeface="+mn-lt"/>
                <a:ea typeface="+mn-ea"/>
                <a:cs typeface="+mn-cs"/>
              </a:defRPr>
            </a:pPr>
            <a:r>
              <a:rPr lang="en-US" sz="1100" dirty="0"/>
              <a:t>Dot INPUT PRESCRIBING</a:t>
            </a:r>
          </a:p>
        </c:rich>
      </c:tx>
      <c:layout>
        <c:manualLayout>
          <c:xMode val="edge"/>
          <c:yMode val="edge"/>
          <c:x val="0.1909203580293144"/>
          <c:y val="7.9902221491474579E-2"/>
        </c:manualLayout>
      </c:layout>
      <c:overlay val="0"/>
      <c:spPr>
        <a:noFill/>
        <a:ln>
          <a:noFill/>
        </a:ln>
        <a:effectLst/>
      </c:spPr>
      <c:txPr>
        <a:bodyPr rot="0" spcFirstLastPara="1" vertOverflow="ellipsis" vert="horz" wrap="square" anchor="ctr" anchorCtr="1"/>
        <a:lstStyle/>
        <a:p>
          <a:pPr>
            <a:defRPr sz="11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Post-referral insulin therapy </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68C9-AD42-AA68-A6802D220AE8}"/>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68C9-AD42-AA68-A6802D220AE8}"/>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68C9-AD42-AA68-A6802D220AE8}"/>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68C9-AD42-AA68-A6802D220AE8}"/>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68C9-AD42-AA68-A6802D220AE8}"/>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68C9-AD42-AA68-A6802D220AE8}"/>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68C9-AD42-AA68-A6802D220AE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Novomix</c:v>
                </c:pt>
                <c:pt idx="1">
                  <c:v>Novorapid</c:v>
                </c:pt>
                <c:pt idx="2">
                  <c:v>Humulin</c:v>
                </c:pt>
                <c:pt idx="3">
                  <c:v>Lantus</c:v>
                </c:pt>
                <c:pt idx="4">
                  <c:v>Tresiba</c:v>
                </c:pt>
                <c:pt idx="5">
                  <c:v>Toujeo</c:v>
                </c:pt>
                <c:pt idx="6">
                  <c:v>Insulatard</c:v>
                </c:pt>
              </c:strCache>
            </c:strRef>
          </c:cat>
          <c:val>
            <c:numRef>
              <c:f>Sheet1!$B$2:$B$8</c:f>
              <c:numCache>
                <c:formatCode>0%</c:formatCode>
                <c:ptCount val="7"/>
                <c:pt idx="0">
                  <c:v>0.09</c:v>
                </c:pt>
                <c:pt idx="1">
                  <c:v>0.26</c:v>
                </c:pt>
                <c:pt idx="2">
                  <c:v>0.04</c:v>
                </c:pt>
                <c:pt idx="3">
                  <c:v>0.17</c:v>
                </c:pt>
                <c:pt idx="4">
                  <c:v>0.04</c:v>
                </c:pt>
                <c:pt idx="5">
                  <c:v>0.09</c:v>
                </c:pt>
                <c:pt idx="6">
                  <c:v>0.26</c:v>
                </c:pt>
              </c:numCache>
            </c:numRef>
          </c:val>
          <c:extLst>
            <c:ext xmlns:c16="http://schemas.microsoft.com/office/drawing/2014/chart" uri="{C3380CC4-5D6E-409C-BE32-E72D297353CC}">
              <c16:uniqueId val="{0000000E-68C9-AD42-AA68-A6802D220AE8}"/>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1"/>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diabetes.org.uk/resources-s3/public/2020-06/COvID_Dex_v1.4.pdf" TargetMode="External"/><Relationship Id="rId4" Type="http://schemas.openxmlformats.org/officeDocument/2006/relationships/hyperlink" Target="https://doi.org/10.1111/dme.14378" TargetMode="External"/><Relationship Id="rId9" Type="http://schemas.openxmlformats.org/officeDocument/2006/relationships/image" Target="../media/image1.jpg"/><Relationship Id="rId5" Type="http://schemas.openxmlformats.org/officeDocument/2006/relationships/hyperlink" Target="https://www.uptodate.com/contents/covid-19-issues-related-to-diabetes-mellitus-in-adults" TargetMode="External"/><Relationship Id="rId6" Type="http://schemas.openxmlformats.org/officeDocument/2006/relationships/chart" Target="../charts/chart1.xml"/><Relationship Id="rId7" Type="http://schemas.openxmlformats.org/officeDocument/2006/relationships/chart" Target="../charts/chart2.xml"/><Relationship Id="rId8"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p:nvPr/>
        </p:nvSpPr>
        <p:spPr>
          <a:xfrm>
            <a:off x="0" y="0"/>
            <a:ext cx="12192000" cy="642181"/>
          </a:xfrm>
          <a:prstGeom prst="rect">
            <a:avLst/>
          </a:prstGeom>
          <a:solidFill>
            <a:srgbClr val="33BBE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0" name="Google Shape;90;p1"/>
          <p:cNvSpPr txBox="1"/>
          <p:nvPr/>
        </p:nvSpPr>
        <p:spPr>
          <a:xfrm>
            <a:off x="2767490" y="-34927"/>
            <a:ext cx="6657015" cy="67710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1800" u="none" cap="none" strike="noStrike">
                <a:solidFill>
                  <a:srgbClr val="1F3864"/>
                </a:solidFill>
                <a:latin typeface="Calibri"/>
                <a:ea typeface="Calibri"/>
                <a:cs typeface="Calibri"/>
                <a:sym typeface="Calibri"/>
              </a:rPr>
              <a:t>Steroid induced hyperglycaemia: Covid-19 treatment considerations</a:t>
            </a:r>
            <a:endParaRPr/>
          </a:p>
          <a:p>
            <a:pPr indent="0" lvl="0" marL="0" marR="0" rtl="0" algn="ctr">
              <a:spcBef>
                <a:spcPts val="0"/>
              </a:spcBef>
              <a:spcAft>
                <a:spcPts val="0"/>
              </a:spcAft>
              <a:buNone/>
            </a:pPr>
            <a:r>
              <a:rPr b="0" i="0" lang="en-GB" sz="1000" u="none" cap="none" strike="noStrike">
                <a:solidFill>
                  <a:schemeClr val="lt1"/>
                </a:solidFill>
                <a:latin typeface="Calibri"/>
                <a:ea typeface="Calibri"/>
                <a:cs typeface="Calibri"/>
                <a:sym typeface="Calibri"/>
              </a:rPr>
              <a:t>Dr Sophie Winter </a:t>
            </a:r>
            <a:r>
              <a:rPr b="0" i="1" lang="en-GB" sz="1000" u="none" cap="none" strike="noStrike">
                <a:solidFill>
                  <a:schemeClr val="lt1"/>
                </a:solidFill>
                <a:latin typeface="Calibri"/>
                <a:ea typeface="Calibri"/>
                <a:cs typeface="Calibri"/>
                <a:sym typeface="Calibri"/>
              </a:rPr>
              <a:t>Clinical Teaching Fellow</a:t>
            </a:r>
            <a:r>
              <a:rPr b="0" i="0" lang="en-GB" sz="1000" u="none" cap="none" strike="noStrike">
                <a:solidFill>
                  <a:schemeClr val="lt1"/>
                </a:solidFill>
                <a:latin typeface="Calibri"/>
                <a:ea typeface="Calibri"/>
                <a:cs typeface="Calibri"/>
                <a:sym typeface="Calibri"/>
              </a:rPr>
              <a:t> Dr Sofea Suraya </a:t>
            </a:r>
            <a:r>
              <a:rPr b="0" i="1" lang="en-GB" sz="1000" u="none" cap="none" strike="noStrike">
                <a:solidFill>
                  <a:schemeClr val="lt1"/>
                </a:solidFill>
                <a:latin typeface="Calibri"/>
                <a:ea typeface="Calibri"/>
                <a:cs typeface="Calibri"/>
                <a:sym typeface="Calibri"/>
              </a:rPr>
              <a:t>Core Medical Trainee</a:t>
            </a:r>
            <a:endParaRPr b="0" i="0" sz="10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000" u="none" cap="none" strike="noStrike">
                <a:solidFill>
                  <a:schemeClr val="lt1"/>
                </a:solidFill>
                <a:latin typeface="Calibri"/>
                <a:ea typeface="Calibri"/>
                <a:cs typeface="Calibri"/>
                <a:sym typeface="Calibri"/>
              </a:rPr>
              <a:t>Dudley Group NHS Foundation Trust </a:t>
            </a:r>
            <a:endParaRPr/>
          </a:p>
        </p:txBody>
      </p:sp>
      <p:sp>
        <p:nvSpPr>
          <p:cNvPr id="91" name="Google Shape;91;p1"/>
          <p:cNvSpPr txBox="1"/>
          <p:nvPr/>
        </p:nvSpPr>
        <p:spPr>
          <a:xfrm>
            <a:off x="-15802" y="683289"/>
            <a:ext cx="3564022" cy="4939814"/>
          </a:xfrm>
          <a:prstGeom prst="rect">
            <a:avLst/>
          </a:prstGeom>
          <a:solidFill>
            <a:srgbClr val="DDEAF6"/>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en-GB" sz="1050" u="none" cap="none" strike="noStrike">
                <a:solidFill>
                  <a:schemeClr val="dk1"/>
                </a:solidFill>
                <a:latin typeface="Calibri"/>
                <a:ea typeface="Calibri"/>
                <a:cs typeface="Calibri"/>
                <a:sym typeface="Calibri"/>
              </a:rPr>
              <a:t>Introduction</a:t>
            </a:r>
            <a:endParaRPr/>
          </a:p>
          <a:p>
            <a:pPr indent="0" lvl="0" marL="0" marR="0" rtl="0" algn="just">
              <a:spcBef>
                <a:spcPts val="0"/>
              </a:spcBef>
              <a:spcAft>
                <a:spcPts val="0"/>
              </a:spcAft>
              <a:buNone/>
            </a:pPr>
            <a:r>
              <a:rPr b="0" i="0" lang="en-GB" sz="1050" u="none" cap="none" strike="noStrike">
                <a:solidFill>
                  <a:schemeClr val="dk1"/>
                </a:solidFill>
                <a:latin typeface="Calibri"/>
                <a:ea typeface="Calibri"/>
                <a:cs typeface="Calibri"/>
                <a:sym typeface="Calibri"/>
              </a:rPr>
              <a:t>Patients with diabetes, pre-diabetes and obesity are known to have poor outcomes with Covid-19. Covid-19 can increase the risk of hyperglycaemia due to increased insulin resistance and impaired production. The RECOVERY trial validated the use of dexamethasone to reduce mortality in patients with severe Covid-19 infection. However, this steroid therapy can also contribute to hyperglycaemia in this cohort.</a:t>
            </a:r>
            <a:endParaRPr/>
          </a:p>
          <a:p>
            <a:pPr indent="0" lvl="0" marL="0" marR="0" rtl="0" algn="just">
              <a:spcBef>
                <a:spcPts val="0"/>
              </a:spcBef>
              <a:spcAft>
                <a:spcPts val="0"/>
              </a:spcAft>
              <a:buNone/>
            </a:pPr>
            <a:r>
              <a:rPr b="0" i="0" lang="en-GB" sz="1050" u="none" cap="none" strike="noStrike">
                <a:solidFill>
                  <a:schemeClr val="dk1"/>
                </a:solidFill>
                <a:latin typeface="Calibri"/>
                <a:ea typeface="Calibri"/>
                <a:cs typeface="Calibri"/>
                <a:sym typeface="Calibri"/>
              </a:rPr>
              <a:t>In recognition of this, the national inpatient diabetes covid-19 response group released guidance on hyperglycaemic control for patients on dexamethasone with and without diabetes. A schematic summary of this can be seen on this poster. There is a low threshold for diabetic team referral for these steps.</a:t>
            </a:r>
            <a:endParaRPr/>
          </a:p>
          <a:p>
            <a:pPr indent="0" lvl="0" marL="0" marR="0" rtl="0" algn="just">
              <a:spcBef>
                <a:spcPts val="0"/>
              </a:spcBef>
              <a:spcAft>
                <a:spcPts val="0"/>
              </a:spcAft>
              <a:buNone/>
            </a:pPr>
            <a:r>
              <a:rPr b="0" i="0" lang="en-GB" sz="1050" u="none" cap="none" strike="noStrike">
                <a:solidFill>
                  <a:schemeClr val="dk1"/>
                </a:solidFill>
                <a:latin typeface="Calibri"/>
                <a:ea typeface="Calibri"/>
                <a:cs typeface="Calibri"/>
                <a:sym typeface="Calibri"/>
              </a:rPr>
              <a:t>The Dudley Group NHS Foundation Trust (DGFT) has a Diabetic Outreach Team (DOT) who contribute to inpatient care and outpatient follow up. At present there is no Trust specific guidance on the management of hyperglycaemia in patients on dexamethasone for Covid-19 but the Diabetes UK guidance national guidance has been previously circulated.</a:t>
            </a:r>
            <a:endParaRPr/>
          </a:p>
          <a:p>
            <a:pPr indent="0" lvl="0" marL="0" marR="0" rtl="0" algn="just">
              <a:spcBef>
                <a:spcPts val="0"/>
              </a:spcBef>
              <a:spcAft>
                <a:spcPts val="0"/>
              </a:spcAft>
              <a:buNone/>
            </a:pPr>
            <a:r>
              <a:t/>
            </a:r>
            <a:endParaRPr b="0" i="0" sz="105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1" i="0" lang="en-GB" sz="1050" u="none" cap="none" strike="noStrike">
                <a:solidFill>
                  <a:schemeClr val="dk1"/>
                </a:solidFill>
                <a:latin typeface="Calibri"/>
                <a:ea typeface="Calibri"/>
                <a:cs typeface="Calibri"/>
                <a:sym typeface="Calibri"/>
              </a:rPr>
              <a:t>Methods</a:t>
            </a:r>
            <a:endParaRPr b="1" i="0" sz="105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0" i="0" lang="en-GB" sz="1050" u="none" cap="none" strike="noStrike">
                <a:solidFill>
                  <a:schemeClr val="dk1"/>
                </a:solidFill>
                <a:latin typeface="Calibri"/>
                <a:ea typeface="Calibri"/>
                <a:cs typeface="Calibri"/>
                <a:sym typeface="Calibri"/>
              </a:rPr>
              <a:t>We aimed to understand the prevalence of hyperglycaemia in dexamethasone treated patients on the Covid-19 respiratory ward between December 2020 and February 2021. Of these patients we aimed to ascertain the proportion referred to DOT and whether glycemic control and outpatient follow up differed between the two cohorts. We took CBG readings from electronic flow sheets and blood gases however a limitation of the audit was the variation in CBG electronic recording practices. </a:t>
            </a:r>
            <a:endParaRPr/>
          </a:p>
        </p:txBody>
      </p:sp>
      <p:grpSp>
        <p:nvGrpSpPr>
          <p:cNvPr id="92" name="Google Shape;92;p1"/>
          <p:cNvGrpSpPr/>
          <p:nvPr/>
        </p:nvGrpSpPr>
        <p:grpSpPr>
          <a:xfrm>
            <a:off x="3563975" y="706989"/>
            <a:ext cx="4816929" cy="3865146"/>
            <a:chOff x="0" y="146807"/>
            <a:chExt cx="4816929" cy="3865146"/>
          </a:xfrm>
        </p:grpSpPr>
        <p:sp>
          <p:nvSpPr>
            <p:cNvPr id="93" name="Google Shape;93;p1"/>
            <p:cNvSpPr/>
            <p:nvPr/>
          </p:nvSpPr>
          <p:spPr>
            <a:xfrm>
              <a:off x="0" y="3329869"/>
              <a:ext cx="4816929" cy="682084"/>
            </a:xfrm>
            <a:prstGeom prst="roundRect">
              <a:avLst>
                <a:gd fmla="val 10000" name="adj"/>
              </a:avLst>
            </a:prstGeom>
            <a:solidFill>
              <a:srgbClr val="CFD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
            <p:cNvSpPr txBox="1"/>
            <p:nvPr/>
          </p:nvSpPr>
          <p:spPr>
            <a:xfrm>
              <a:off x="0" y="3329869"/>
              <a:ext cx="1445078" cy="682084"/>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GB" sz="900" u="none" cap="none" strike="noStrike">
                  <a:solidFill>
                    <a:schemeClr val="dk1"/>
                  </a:solidFill>
                  <a:latin typeface="Calibri"/>
                  <a:ea typeface="Calibri"/>
                  <a:cs typeface="Calibri"/>
                  <a:sym typeface="Calibri"/>
                </a:rPr>
                <a:t>Discharge and follow up </a:t>
              </a:r>
              <a:endParaRPr/>
            </a:p>
          </p:txBody>
        </p:sp>
        <p:sp>
          <p:nvSpPr>
            <p:cNvPr id="95" name="Google Shape;95;p1"/>
            <p:cNvSpPr/>
            <p:nvPr/>
          </p:nvSpPr>
          <p:spPr>
            <a:xfrm>
              <a:off x="0" y="2534104"/>
              <a:ext cx="4816929" cy="682084"/>
            </a:xfrm>
            <a:prstGeom prst="roundRect">
              <a:avLst>
                <a:gd fmla="val 10000" name="adj"/>
              </a:avLst>
            </a:prstGeom>
            <a:solidFill>
              <a:srgbClr val="CFD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
            <p:cNvSpPr txBox="1"/>
            <p:nvPr/>
          </p:nvSpPr>
          <p:spPr>
            <a:xfrm>
              <a:off x="0" y="2534104"/>
              <a:ext cx="1445078" cy="682084"/>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GB" sz="900" u="none" cap="none" strike="noStrike">
                  <a:solidFill>
                    <a:schemeClr val="dk1"/>
                  </a:solidFill>
                  <a:latin typeface="Calibri"/>
                  <a:ea typeface="Calibri"/>
                  <a:cs typeface="Calibri"/>
                  <a:sym typeface="Calibri"/>
                </a:rPr>
                <a:t>End of glucocorticoid therapy</a:t>
              </a:r>
              <a:endParaRPr/>
            </a:p>
          </p:txBody>
        </p:sp>
        <p:sp>
          <p:nvSpPr>
            <p:cNvPr id="97" name="Google Shape;97;p1"/>
            <p:cNvSpPr/>
            <p:nvPr/>
          </p:nvSpPr>
          <p:spPr>
            <a:xfrm>
              <a:off x="0" y="1738338"/>
              <a:ext cx="4816929" cy="682084"/>
            </a:xfrm>
            <a:prstGeom prst="roundRect">
              <a:avLst>
                <a:gd fmla="val 10000" name="adj"/>
              </a:avLst>
            </a:prstGeom>
            <a:solidFill>
              <a:srgbClr val="CFD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
            <p:cNvSpPr txBox="1"/>
            <p:nvPr/>
          </p:nvSpPr>
          <p:spPr>
            <a:xfrm>
              <a:off x="0" y="1738338"/>
              <a:ext cx="1445078" cy="682084"/>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GB" sz="900" u="none" cap="none" strike="noStrike">
                  <a:solidFill>
                    <a:schemeClr val="dk1"/>
                  </a:solidFill>
                  <a:latin typeface="Calibri"/>
                  <a:ea typeface="Calibri"/>
                  <a:cs typeface="Calibri"/>
                  <a:sym typeface="Calibri"/>
                </a:rPr>
                <a:t>Maintain glycaemic control: intermediate/long-acting analogue</a:t>
              </a:r>
              <a:endParaRPr/>
            </a:p>
          </p:txBody>
        </p:sp>
        <p:sp>
          <p:nvSpPr>
            <p:cNvPr id="99" name="Google Shape;99;p1"/>
            <p:cNvSpPr/>
            <p:nvPr/>
          </p:nvSpPr>
          <p:spPr>
            <a:xfrm>
              <a:off x="0" y="942573"/>
              <a:ext cx="4816929" cy="682084"/>
            </a:xfrm>
            <a:prstGeom prst="roundRect">
              <a:avLst>
                <a:gd fmla="val 10000" name="adj"/>
              </a:avLst>
            </a:prstGeom>
            <a:solidFill>
              <a:srgbClr val="CFD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
            <p:cNvSpPr txBox="1"/>
            <p:nvPr/>
          </p:nvSpPr>
          <p:spPr>
            <a:xfrm>
              <a:off x="0" y="942573"/>
              <a:ext cx="1445078" cy="682084"/>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GB" sz="900" u="none" cap="none" strike="noStrike">
                  <a:solidFill>
                    <a:schemeClr val="dk1"/>
                  </a:solidFill>
                  <a:latin typeface="Calibri"/>
                  <a:ea typeface="Calibri"/>
                  <a:cs typeface="Calibri"/>
                  <a:sym typeface="Calibri"/>
                </a:rPr>
                <a:t>Correct initial hyperglycaemia: Rapid acting insulin analogue </a:t>
              </a:r>
              <a:endParaRPr/>
            </a:p>
          </p:txBody>
        </p:sp>
        <p:sp>
          <p:nvSpPr>
            <p:cNvPr id="101" name="Google Shape;101;p1"/>
            <p:cNvSpPr/>
            <p:nvPr/>
          </p:nvSpPr>
          <p:spPr>
            <a:xfrm>
              <a:off x="0" y="146807"/>
              <a:ext cx="4816929" cy="682084"/>
            </a:xfrm>
            <a:prstGeom prst="roundRect">
              <a:avLst>
                <a:gd fmla="val 10000" name="adj"/>
              </a:avLst>
            </a:prstGeom>
            <a:solidFill>
              <a:srgbClr val="CFD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
            <p:cNvSpPr txBox="1"/>
            <p:nvPr/>
          </p:nvSpPr>
          <p:spPr>
            <a:xfrm>
              <a:off x="0" y="146807"/>
              <a:ext cx="1445078" cy="682084"/>
            </a:xfrm>
            <a:prstGeom prst="rect">
              <a:avLst/>
            </a:prstGeom>
            <a:noFill/>
            <a:ln>
              <a:noFill/>
            </a:ln>
          </p:spPr>
          <p:txBody>
            <a:bodyPr anchorCtr="0" anchor="ctr" bIns="64000" lIns="64000" spcFirstLastPara="1" rIns="64000" wrap="square" tIns="64000">
              <a:noAutofit/>
            </a:bodyPr>
            <a:lstStyle/>
            <a:p>
              <a:pPr indent="0" lvl="0" marL="0" marR="0" rtl="0" algn="ctr">
                <a:lnSpc>
                  <a:spcPct val="90000"/>
                </a:lnSpc>
                <a:spcBef>
                  <a:spcPts val="0"/>
                </a:spcBef>
                <a:spcAft>
                  <a:spcPts val="0"/>
                </a:spcAft>
                <a:buClr>
                  <a:schemeClr val="dk1"/>
                </a:buClr>
                <a:buSzPts val="900"/>
                <a:buFont typeface="Calibri"/>
                <a:buNone/>
              </a:pPr>
              <a:r>
                <a:rPr b="0" i="0" lang="en-GB" sz="900" u="none" cap="none" strike="noStrike">
                  <a:solidFill>
                    <a:schemeClr val="dk1"/>
                  </a:solidFill>
                  <a:latin typeface="Calibri"/>
                  <a:ea typeface="Calibri"/>
                  <a:cs typeface="Calibri"/>
                  <a:sym typeface="Calibri"/>
                </a:rPr>
                <a:t>Dexamethasone related hyperglycaemia recognised</a:t>
              </a:r>
              <a:endParaRPr/>
            </a:p>
          </p:txBody>
        </p:sp>
        <p:sp>
          <p:nvSpPr>
            <p:cNvPr id="103" name="Google Shape;103;p1"/>
            <p:cNvSpPr/>
            <p:nvPr/>
          </p:nvSpPr>
          <p:spPr>
            <a:xfrm>
              <a:off x="2407745" y="203648"/>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
            <p:cNvSpPr txBox="1"/>
            <p:nvPr/>
          </p:nvSpPr>
          <p:spPr>
            <a:xfrm>
              <a:off x="2424393" y="220296"/>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Exclude DKA/HHS: capillary glucose, ketones, venous pH, bicarbonate, U+Es</a:t>
              </a:r>
              <a:endParaRPr/>
            </a:p>
          </p:txBody>
        </p:sp>
        <p:sp>
          <p:nvSpPr>
            <p:cNvPr id="105" name="Google Shape;105;p1"/>
            <p:cNvSpPr/>
            <p:nvPr/>
          </p:nvSpPr>
          <p:spPr>
            <a:xfrm>
              <a:off x="2279854" y="772052"/>
              <a:ext cx="882007" cy="227361"/>
            </a:xfrm>
            <a:custGeom>
              <a:rect b="b" l="l" r="r" t="t"/>
              <a:pathLst>
                <a:path extrusionOk="0" h="120000" w="120000">
                  <a:moveTo>
                    <a:pt x="120000" y="0"/>
                  </a:moveTo>
                  <a:lnTo>
                    <a:pt x="120000" y="60000"/>
                  </a:lnTo>
                  <a:lnTo>
                    <a:pt x="0" y="60000"/>
                  </a:lnTo>
                  <a:lnTo>
                    <a:pt x="0" y="120000"/>
                  </a:lnTo>
                </a:path>
              </a:pathLst>
            </a:custGeom>
            <a:noFill/>
            <a:ln cap="flat" cmpd="sng" w="12700">
              <a:solidFill>
                <a:srgbClr val="487AA8"/>
              </a:solidFill>
              <a:prstDash val="solid"/>
              <a:miter lim="800000"/>
              <a:headEnd len="sm" w="sm" type="none"/>
              <a:tailEnd len="sm" w="sm" type="none"/>
            </a:ln>
          </p:spPr>
        </p:sp>
        <p:sp>
          <p:nvSpPr>
            <p:cNvPr id="106" name="Google Shape;106;p1"/>
            <p:cNvSpPr/>
            <p:nvPr/>
          </p:nvSpPr>
          <p:spPr>
            <a:xfrm>
              <a:off x="1525737" y="999413"/>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
            <p:cNvSpPr txBox="1"/>
            <p:nvPr/>
          </p:nvSpPr>
          <p:spPr>
            <a:xfrm>
              <a:off x="1542385" y="1016061"/>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Dosing based on weight for insulin naive</a:t>
              </a:r>
              <a:endParaRPr/>
            </a:p>
          </p:txBody>
        </p:sp>
        <p:sp>
          <p:nvSpPr>
            <p:cNvPr id="108" name="Google Shape;108;p1"/>
            <p:cNvSpPr/>
            <p:nvPr/>
          </p:nvSpPr>
          <p:spPr>
            <a:xfrm>
              <a:off x="2234134" y="1567817"/>
              <a:ext cx="91440" cy="227361"/>
            </a:xfrm>
            <a:custGeom>
              <a:rect b="b" l="l" r="r" t="t"/>
              <a:pathLst>
                <a:path extrusionOk="0" h="120000" w="120000">
                  <a:moveTo>
                    <a:pt x="60000" y="0"/>
                  </a:moveTo>
                  <a:lnTo>
                    <a:pt x="60000" y="120000"/>
                  </a:lnTo>
                </a:path>
              </a:pathLst>
            </a:custGeom>
            <a:noFill/>
            <a:ln cap="flat" cmpd="sng" w="12700">
              <a:solidFill>
                <a:srgbClr val="528CBE"/>
              </a:solidFill>
              <a:prstDash val="solid"/>
              <a:miter lim="800000"/>
              <a:headEnd len="sm" w="sm" type="none"/>
              <a:tailEnd len="sm" w="sm" type="none"/>
            </a:ln>
          </p:spPr>
        </p:sp>
        <p:sp>
          <p:nvSpPr>
            <p:cNvPr id="109" name="Google Shape;109;p1"/>
            <p:cNvSpPr/>
            <p:nvPr/>
          </p:nvSpPr>
          <p:spPr>
            <a:xfrm>
              <a:off x="1525737" y="1795179"/>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
            <p:cNvSpPr txBox="1"/>
            <p:nvPr/>
          </p:nvSpPr>
          <p:spPr>
            <a:xfrm>
              <a:off x="1542385" y="1811827"/>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Start intermediate acting insulin (Humulin/Insulatard)</a:t>
              </a:r>
              <a:endParaRPr/>
            </a:p>
          </p:txBody>
        </p:sp>
        <p:sp>
          <p:nvSpPr>
            <p:cNvPr id="111" name="Google Shape;111;p1"/>
            <p:cNvSpPr/>
            <p:nvPr/>
          </p:nvSpPr>
          <p:spPr>
            <a:xfrm>
              <a:off x="2234134" y="2363582"/>
              <a:ext cx="91440" cy="227361"/>
            </a:xfrm>
            <a:custGeom>
              <a:rect b="b" l="l" r="r" t="t"/>
              <a:pathLst>
                <a:path extrusionOk="0" h="120000" w="120000">
                  <a:moveTo>
                    <a:pt x="60000" y="0"/>
                  </a:moveTo>
                  <a:lnTo>
                    <a:pt x="60000" y="120000"/>
                  </a:lnTo>
                </a:path>
              </a:pathLst>
            </a:custGeom>
            <a:noFill/>
            <a:ln cap="flat" cmpd="sng" w="12700">
              <a:solidFill>
                <a:srgbClr val="528CBE"/>
              </a:solidFill>
              <a:prstDash val="solid"/>
              <a:miter lim="800000"/>
              <a:headEnd len="sm" w="sm" type="none"/>
              <a:tailEnd len="sm" w="sm" type="none"/>
            </a:ln>
          </p:spPr>
        </p:sp>
        <p:sp>
          <p:nvSpPr>
            <p:cNvPr id="112" name="Google Shape;112;p1"/>
            <p:cNvSpPr/>
            <p:nvPr/>
          </p:nvSpPr>
          <p:spPr>
            <a:xfrm>
              <a:off x="1525737" y="2590944"/>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
            <p:cNvSpPr txBox="1"/>
            <p:nvPr/>
          </p:nvSpPr>
          <p:spPr>
            <a:xfrm>
              <a:off x="1542385" y="2607592"/>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Reduction in insulin dosing guided by 'pre-steroid' requirements</a:t>
              </a:r>
              <a:endParaRPr/>
            </a:p>
          </p:txBody>
        </p:sp>
        <p:sp>
          <p:nvSpPr>
            <p:cNvPr id="114" name="Google Shape;114;p1"/>
            <p:cNvSpPr/>
            <p:nvPr/>
          </p:nvSpPr>
          <p:spPr>
            <a:xfrm>
              <a:off x="2234134" y="3159348"/>
              <a:ext cx="91440" cy="227361"/>
            </a:xfrm>
            <a:custGeom>
              <a:rect b="b" l="l" r="r" t="t"/>
              <a:pathLst>
                <a:path extrusionOk="0" h="120000" w="120000">
                  <a:moveTo>
                    <a:pt x="60000" y="0"/>
                  </a:moveTo>
                  <a:lnTo>
                    <a:pt x="60000" y="120000"/>
                  </a:lnTo>
                </a:path>
              </a:pathLst>
            </a:custGeom>
            <a:noFill/>
            <a:ln cap="flat" cmpd="sng" w="12700">
              <a:solidFill>
                <a:srgbClr val="528CBE"/>
              </a:solidFill>
              <a:prstDash val="solid"/>
              <a:miter lim="800000"/>
              <a:headEnd len="sm" w="sm" type="none"/>
              <a:tailEnd len="sm" w="sm" type="none"/>
            </a:ln>
          </p:spPr>
        </p:sp>
        <p:sp>
          <p:nvSpPr>
            <p:cNvPr id="115" name="Google Shape;115;p1"/>
            <p:cNvSpPr/>
            <p:nvPr/>
          </p:nvSpPr>
          <p:spPr>
            <a:xfrm>
              <a:off x="1525737" y="3386709"/>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
            <p:cNvSpPr txBox="1"/>
            <p:nvPr/>
          </p:nvSpPr>
          <p:spPr>
            <a:xfrm>
              <a:off x="1542385" y="3403357"/>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HbA1c monitoring by GP  within a year</a:t>
              </a:r>
              <a:endParaRPr/>
            </a:p>
          </p:txBody>
        </p:sp>
        <p:sp>
          <p:nvSpPr>
            <p:cNvPr id="117" name="Google Shape;117;p1"/>
            <p:cNvSpPr/>
            <p:nvPr/>
          </p:nvSpPr>
          <p:spPr>
            <a:xfrm>
              <a:off x="3161862" y="772052"/>
              <a:ext cx="847392" cy="227361"/>
            </a:xfrm>
            <a:custGeom>
              <a:rect b="b" l="l" r="r" t="t"/>
              <a:pathLst>
                <a:path extrusionOk="0" h="120000" w="120000">
                  <a:moveTo>
                    <a:pt x="0" y="0"/>
                  </a:moveTo>
                  <a:lnTo>
                    <a:pt x="0" y="60000"/>
                  </a:lnTo>
                  <a:lnTo>
                    <a:pt x="120000" y="60000"/>
                  </a:lnTo>
                  <a:lnTo>
                    <a:pt x="120000" y="120000"/>
                  </a:lnTo>
                </a:path>
              </a:pathLst>
            </a:custGeom>
            <a:noFill/>
            <a:ln cap="flat" cmpd="sng" w="12700">
              <a:solidFill>
                <a:srgbClr val="487AA8"/>
              </a:solidFill>
              <a:prstDash val="solid"/>
              <a:miter lim="800000"/>
              <a:headEnd len="sm" w="sm" type="none"/>
              <a:tailEnd len="sm" w="sm" type="none"/>
            </a:ln>
          </p:spPr>
        </p:sp>
        <p:sp>
          <p:nvSpPr>
            <p:cNvPr id="118" name="Google Shape;118;p1"/>
            <p:cNvSpPr/>
            <p:nvPr/>
          </p:nvSpPr>
          <p:spPr>
            <a:xfrm>
              <a:off x="3255137" y="999413"/>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
            <p:cNvSpPr txBox="1"/>
            <p:nvPr/>
          </p:nvSpPr>
          <p:spPr>
            <a:xfrm>
              <a:off x="3271785" y="1016061"/>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Dosing based on total insulin daily dose for pre-treated diabetic patients</a:t>
              </a:r>
              <a:endParaRPr/>
            </a:p>
          </p:txBody>
        </p:sp>
        <p:sp>
          <p:nvSpPr>
            <p:cNvPr id="120" name="Google Shape;120;p1"/>
            <p:cNvSpPr/>
            <p:nvPr/>
          </p:nvSpPr>
          <p:spPr>
            <a:xfrm>
              <a:off x="3963534" y="1567817"/>
              <a:ext cx="91440" cy="227361"/>
            </a:xfrm>
            <a:custGeom>
              <a:rect b="b" l="l" r="r" t="t"/>
              <a:pathLst>
                <a:path extrusionOk="0" h="120000" w="120000">
                  <a:moveTo>
                    <a:pt x="60000" y="0"/>
                  </a:moveTo>
                  <a:lnTo>
                    <a:pt x="60000" y="120000"/>
                  </a:lnTo>
                </a:path>
              </a:pathLst>
            </a:custGeom>
            <a:noFill/>
            <a:ln cap="flat" cmpd="sng" w="12700">
              <a:solidFill>
                <a:srgbClr val="528CBE"/>
              </a:solidFill>
              <a:prstDash val="solid"/>
              <a:miter lim="800000"/>
              <a:headEnd len="sm" w="sm" type="none"/>
              <a:tailEnd len="sm" w="sm" type="none"/>
            </a:ln>
          </p:spPr>
        </p:sp>
        <p:sp>
          <p:nvSpPr>
            <p:cNvPr id="121" name="Google Shape;121;p1"/>
            <p:cNvSpPr/>
            <p:nvPr/>
          </p:nvSpPr>
          <p:spPr>
            <a:xfrm>
              <a:off x="3255137" y="1795179"/>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
            <p:cNvSpPr txBox="1"/>
            <p:nvPr/>
          </p:nvSpPr>
          <p:spPr>
            <a:xfrm>
              <a:off x="3271785" y="1811827"/>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Adjust usual insulin therapy: titrate long/intermediate acting insulins by 20-40%</a:t>
              </a:r>
              <a:endParaRPr/>
            </a:p>
          </p:txBody>
        </p:sp>
        <p:sp>
          <p:nvSpPr>
            <p:cNvPr id="123" name="Google Shape;123;p1"/>
            <p:cNvSpPr/>
            <p:nvPr/>
          </p:nvSpPr>
          <p:spPr>
            <a:xfrm>
              <a:off x="3963534" y="2363582"/>
              <a:ext cx="91440" cy="227361"/>
            </a:xfrm>
            <a:custGeom>
              <a:rect b="b" l="l" r="r" t="t"/>
              <a:pathLst>
                <a:path extrusionOk="0" h="120000" w="120000">
                  <a:moveTo>
                    <a:pt x="60000" y="0"/>
                  </a:moveTo>
                  <a:lnTo>
                    <a:pt x="60000" y="120000"/>
                  </a:lnTo>
                </a:path>
              </a:pathLst>
            </a:custGeom>
            <a:noFill/>
            <a:ln cap="flat" cmpd="sng" w="12700">
              <a:solidFill>
                <a:srgbClr val="528CBE"/>
              </a:solidFill>
              <a:prstDash val="solid"/>
              <a:miter lim="800000"/>
              <a:headEnd len="sm" w="sm" type="none"/>
              <a:tailEnd len="sm" w="sm" type="none"/>
            </a:ln>
          </p:spPr>
        </p:sp>
        <p:sp>
          <p:nvSpPr>
            <p:cNvPr id="124" name="Google Shape;124;p1"/>
            <p:cNvSpPr/>
            <p:nvPr/>
          </p:nvSpPr>
          <p:spPr>
            <a:xfrm>
              <a:off x="3255137" y="2590944"/>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
            <p:cNvSpPr txBox="1"/>
            <p:nvPr/>
          </p:nvSpPr>
          <p:spPr>
            <a:xfrm>
              <a:off x="3271785" y="2607592"/>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Reduction in insulin dosing guided by 'pre-steroid' requirements</a:t>
              </a:r>
              <a:endParaRPr/>
            </a:p>
          </p:txBody>
        </p:sp>
        <p:sp>
          <p:nvSpPr>
            <p:cNvPr id="126" name="Google Shape;126;p1"/>
            <p:cNvSpPr/>
            <p:nvPr/>
          </p:nvSpPr>
          <p:spPr>
            <a:xfrm>
              <a:off x="3963534" y="3159348"/>
              <a:ext cx="91440" cy="227361"/>
            </a:xfrm>
            <a:custGeom>
              <a:rect b="b" l="l" r="r" t="t"/>
              <a:pathLst>
                <a:path extrusionOk="0" h="120000" w="120000">
                  <a:moveTo>
                    <a:pt x="60000" y="0"/>
                  </a:moveTo>
                  <a:lnTo>
                    <a:pt x="60000" y="120000"/>
                  </a:lnTo>
                </a:path>
              </a:pathLst>
            </a:custGeom>
            <a:noFill/>
            <a:ln cap="flat" cmpd="sng" w="12700">
              <a:solidFill>
                <a:srgbClr val="528CBE"/>
              </a:solidFill>
              <a:prstDash val="solid"/>
              <a:miter lim="800000"/>
              <a:headEnd len="sm" w="sm" type="none"/>
              <a:tailEnd len="sm" w="sm" type="none"/>
            </a:ln>
          </p:spPr>
        </p:sp>
        <p:sp>
          <p:nvSpPr>
            <p:cNvPr id="127" name="Google Shape;127;p1"/>
            <p:cNvSpPr/>
            <p:nvPr/>
          </p:nvSpPr>
          <p:spPr>
            <a:xfrm>
              <a:off x="3255137" y="3386709"/>
              <a:ext cx="1508234" cy="568403"/>
            </a:xfrm>
            <a:prstGeom prst="roundRect">
              <a:avLst>
                <a:gd fmla="val 10000"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
            <p:cNvSpPr txBox="1"/>
            <p:nvPr/>
          </p:nvSpPr>
          <p:spPr>
            <a:xfrm>
              <a:off x="3271785" y="3403357"/>
              <a:ext cx="1474938" cy="535107"/>
            </a:xfrm>
            <a:prstGeom prst="rect">
              <a:avLst/>
            </a:prstGeom>
            <a:noFill/>
            <a:ln>
              <a:noFill/>
            </a:ln>
          </p:spPr>
          <p:txBody>
            <a:bodyPr anchorCtr="0" anchor="ctr" bIns="30475" lIns="30475" spcFirstLastPara="1" rIns="30475" wrap="square" tIns="30475">
              <a:noAutofit/>
            </a:bodyPr>
            <a:lstStyle/>
            <a:p>
              <a:pPr indent="0" lvl="0" marL="0" marR="0" rtl="0" algn="ctr">
                <a:lnSpc>
                  <a:spcPct val="90000"/>
                </a:lnSpc>
                <a:spcBef>
                  <a:spcPts val="0"/>
                </a:spcBef>
                <a:spcAft>
                  <a:spcPts val="0"/>
                </a:spcAft>
                <a:buClr>
                  <a:schemeClr val="lt1"/>
                </a:buClr>
                <a:buSzPts val="800"/>
                <a:buFont typeface="Calibri"/>
                <a:buNone/>
              </a:pPr>
              <a:r>
                <a:rPr b="0" i="0" lang="en-GB" sz="800" u="none" cap="none" strike="noStrike">
                  <a:solidFill>
                    <a:schemeClr val="lt1"/>
                  </a:solidFill>
                  <a:latin typeface="Calibri"/>
                  <a:ea typeface="Calibri"/>
                  <a:cs typeface="Calibri"/>
                  <a:sym typeface="Calibri"/>
                </a:rPr>
                <a:t>Close support from diabetic team </a:t>
              </a:r>
              <a:endParaRPr/>
            </a:p>
          </p:txBody>
        </p:sp>
      </p:grpSp>
      <p:sp>
        <p:nvSpPr>
          <p:cNvPr id="129" name="Google Shape;129;p1"/>
          <p:cNvSpPr txBox="1"/>
          <p:nvPr/>
        </p:nvSpPr>
        <p:spPr>
          <a:xfrm>
            <a:off x="1397" y="5509654"/>
            <a:ext cx="3823227" cy="138499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700" u="none" cap="none" strike="noStrike">
                <a:solidFill>
                  <a:schemeClr val="dk1"/>
                </a:solidFill>
                <a:latin typeface="Calibri"/>
                <a:ea typeface="Calibri"/>
                <a:cs typeface="Calibri"/>
                <a:sym typeface="Calibri"/>
              </a:rPr>
              <a:t>References</a:t>
            </a:r>
            <a:endParaRPr/>
          </a:p>
          <a:p>
            <a:pPr indent="0" lvl="0" marL="0" marR="0" rtl="0" algn="l">
              <a:spcBef>
                <a:spcPts val="0"/>
              </a:spcBef>
              <a:spcAft>
                <a:spcPts val="0"/>
              </a:spcAft>
              <a:buNone/>
            </a:pPr>
            <a:r>
              <a:rPr lang="en-GB" sz="700">
                <a:solidFill>
                  <a:schemeClr val="dk1"/>
                </a:solidFill>
                <a:latin typeface="Calibri"/>
                <a:ea typeface="Calibri"/>
                <a:cs typeface="Calibri"/>
                <a:sym typeface="Calibri"/>
              </a:rPr>
              <a:t>National Inpatient Diabetes Covid Response Group. (2020) COncise adVice on Inpatient Diabetes (COVID:Diabetes):  Dexamethasone/glucocorticosteroid therapy in covid-19 patients: implications and guidance for the management of blood glucose in people with and without diabetes. Available from URL:</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rPr lang="en-GB" sz="700" u="sng">
                <a:solidFill>
                  <a:schemeClr val="dk1"/>
                </a:solidFill>
                <a:latin typeface="Calibri"/>
                <a:ea typeface="Calibri"/>
                <a:cs typeface="Calibri"/>
                <a:sym typeface="Calibri"/>
                <a:hlinkClick r:id="rId3">
                  <a:extLst>
                    <a:ext uri="{A12FA001-AC4F-418D-AE19-62706E023703}">
                      <ahyp:hlinkClr val="tx"/>
                    </a:ext>
                  </a:extLst>
                </a:hlinkClick>
              </a:rPr>
              <a:t>https://www.diabetes.org.uk/resources-s3/public/2020-06/COvID_Dex_v1.4.pdf</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rPr lang="en-GB" sz="700">
                <a:solidFill>
                  <a:schemeClr val="dk1"/>
                </a:solidFill>
                <a:latin typeface="Calibri"/>
                <a:ea typeface="Calibri"/>
                <a:cs typeface="Calibri"/>
                <a:sym typeface="Calibri"/>
              </a:rPr>
              <a:t>Rayman, G., Lumb, A.N., Kennon, B., et al. (2021), Dexamethasone therapy in COVID‐19 patients: implications and guidance for the management of blood glucose in people with and without diabetes. Diabet. Med., 38: e14378. </a:t>
            </a:r>
            <a:r>
              <a:rPr lang="en-GB" sz="700" u="sng">
                <a:solidFill>
                  <a:schemeClr val="dk1"/>
                </a:solidFill>
                <a:latin typeface="Calibri"/>
                <a:ea typeface="Calibri"/>
                <a:cs typeface="Calibri"/>
                <a:sym typeface="Calibri"/>
                <a:hlinkClick r:id="rId4">
                  <a:extLst>
                    <a:ext uri="{A12FA001-AC4F-418D-AE19-62706E023703}">
                      <ahyp:hlinkClr val="tx"/>
                    </a:ext>
                  </a:extLst>
                </a:hlinkClick>
              </a:rPr>
              <a:t>https://doi.org/10.1111/dme.14378</a:t>
            </a:r>
            <a:endParaRPr sz="700">
              <a:solidFill>
                <a:schemeClr val="dk1"/>
              </a:solidFill>
              <a:latin typeface="Calibri"/>
              <a:ea typeface="Calibri"/>
              <a:cs typeface="Calibri"/>
              <a:sym typeface="Calibri"/>
            </a:endParaRPr>
          </a:p>
          <a:p>
            <a:pPr indent="0" lvl="0" marL="0" marR="0" rtl="0" algn="l">
              <a:spcBef>
                <a:spcPts val="0"/>
              </a:spcBef>
              <a:spcAft>
                <a:spcPts val="0"/>
              </a:spcAft>
              <a:buNone/>
            </a:pPr>
            <a:r>
              <a:rPr lang="en-GB" sz="700">
                <a:solidFill>
                  <a:schemeClr val="dk1"/>
                </a:solidFill>
                <a:latin typeface="Calibri"/>
                <a:ea typeface="Calibri"/>
                <a:cs typeface="Calibri"/>
                <a:sym typeface="Calibri"/>
              </a:rPr>
              <a:t>Wexler D.J. (2021) COVID-19: Issues related to diabetes mellitus in adults. Up to Date. Available from URL: </a:t>
            </a:r>
            <a:r>
              <a:rPr lang="en-GB" sz="700" u="sng">
                <a:solidFill>
                  <a:schemeClr val="dk1"/>
                </a:solidFill>
                <a:latin typeface="Calibri"/>
                <a:ea typeface="Calibri"/>
                <a:cs typeface="Calibri"/>
                <a:sym typeface="Calibri"/>
                <a:hlinkClick r:id="rId5">
                  <a:extLst>
                    <a:ext uri="{A12FA001-AC4F-418D-AE19-62706E023703}">
                      <ahyp:hlinkClr val="tx"/>
                    </a:ext>
                  </a:extLst>
                </a:hlinkClick>
              </a:rPr>
              <a:t>https://www.uptodate.com/contents/covid-19-issues-related-to-diabetes-mellitus-in-adults</a:t>
            </a:r>
            <a:endParaRPr sz="700">
              <a:solidFill>
                <a:schemeClr val="dk1"/>
              </a:solidFill>
              <a:latin typeface="Calibri"/>
              <a:ea typeface="Calibri"/>
              <a:cs typeface="Calibri"/>
              <a:sym typeface="Calibri"/>
            </a:endParaRPr>
          </a:p>
        </p:txBody>
      </p:sp>
      <p:sp>
        <p:nvSpPr>
          <p:cNvPr id="130" name="Google Shape;130;p1"/>
          <p:cNvSpPr txBox="1"/>
          <p:nvPr/>
        </p:nvSpPr>
        <p:spPr>
          <a:xfrm>
            <a:off x="8396659" y="680281"/>
            <a:ext cx="3811143" cy="6232475"/>
          </a:xfrm>
          <a:prstGeom prst="rect">
            <a:avLst/>
          </a:prstGeom>
          <a:solidFill>
            <a:srgbClr val="DDEAF6"/>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GB" sz="1050">
                <a:solidFill>
                  <a:schemeClr val="dk1"/>
                </a:solidFill>
                <a:latin typeface="Calibri"/>
                <a:ea typeface="Calibri"/>
                <a:cs typeface="Calibri"/>
                <a:sym typeface="Calibri"/>
              </a:rPr>
              <a:t>Results </a:t>
            </a:r>
            <a:endParaRPr/>
          </a:p>
          <a:p>
            <a:pPr indent="0" lvl="0" marL="0" marR="0" rtl="0" algn="just">
              <a:spcBef>
                <a:spcPts val="0"/>
              </a:spcBef>
              <a:spcAft>
                <a:spcPts val="0"/>
              </a:spcAft>
              <a:buNone/>
            </a:pPr>
            <a:r>
              <a:rPr lang="en-GB" sz="1050">
                <a:solidFill>
                  <a:schemeClr val="dk1"/>
                </a:solidFill>
                <a:latin typeface="Calibri"/>
                <a:ea typeface="Calibri"/>
                <a:cs typeface="Calibri"/>
                <a:sym typeface="Calibri"/>
              </a:rPr>
              <a:t>33 patients had a documented hyperglycemic episode during the audit period, 67% were referred to the diabetic outreach team. Of those referred to the team 96% were pre-diagnosed T2DM, of those not referred to DOT 70% were not diagnosed with diabetes. </a:t>
            </a:r>
            <a:endParaRPr/>
          </a:p>
          <a:p>
            <a:pPr indent="0" lvl="0" marL="0" marR="0" rtl="0" algn="just">
              <a:spcBef>
                <a:spcPts val="0"/>
              </a:spcBef>
              <a:spcAft>
                <a:spcPts val="0"/>
              </a:spcAft>
              <a:buNone/>
            </a:pPr>
            <a:r>
              <a:rPr lang="en-GB" sz="1050">
                <a:solidFill>
                  <a:schemeClr val="dk1"/>
                </a:solidFill>
                <a:latin typeface="Calibri"/>
                <a:ea typeface="Calibri"/>
                <a:cs typeface="Calibri"/>
                <a:sym typeface="Calibri"/>
              </a:rPr>
              <a:t>The prescribing patterns of insulin differed between those with and without DOT input. Those without DOT input were less likely to have an intermediate or long-acting insulin prescribed.</a:t>
            </a:r>
            <a:endParaRPr/>
          </a:p>
          <a:p>
            <a:pPr indent="0" lvl="0" marL="0" marR="0" rtl="0" algn="just">
              <a:spcBef>
                <a:spcPts val="0"/>
              </a:spcBef>
              <a:spcAft>
                <a:spcPts val="0"/>
              </a:spcAft>
              <a:buNone/>
            </a:pPr>
            <a:r>
              <a:rPr lang="en-GB" sz="1050">
                <a:solidFill>
                  <a:schemeClr val="dk1"/>
                </a:solidFill>
                <a:latin typeface="Calibri"/>
                <a:ea typeface="Calibri"/>
                <a:cs typeface="Calibri"/>
                <a:sym typeface="Calibri"/>
              </a:rPr>
              <a:t>Only 21% patients over both cohorts had their HbA1c checked during admission, with an average value of 70.5 in those referred to DOT, and 43 in those who were not.</a:t>
            </a:r>
            <a:endParaRPr/>
          </a:p>
          <a:p>
            <a:pPr indent="0" lvl="0" marL="0" marR="0" rtl="0" algn="just">
              <a:spcBef>
                <a:spcPts val="0"/>
              </a:spcBef>
              <a:spcAft>
                <a:spcPts val="0"/>
              </a:spcAft>
              <a:buNone/>
            </a:pPr>
            <a:r>
              <a:rPr lang="en-GB" sz="1050">
                <a:solidFill>
                  <a:schemeClr val="dk1"/>
                </a:solidFill>
                <a:latin typeface="Calibri"/>
                <a:ea typeface="Calibri"/>
                <a:cs typeface="Calibri"/>
                <a:sym typeface="Calibri"/>
              </a:rPr>
              <a:t>Of those referred to DOT, 57% of the discharge letters highlighted the DOT referral and 17% referred the patients to their GP for monitoring. It is important to note that patients who are referred to DOT will have a GP letter sent regarding diabetes follow up from DOT. In contrast, of those without a DOT referral, only 10% were referred to their GP for follow-up.</a:t>
            </a:r>
            <a:endParaRPr/>
          </a:p>
          <a:p>
            <a:pPr indent="0" lvl="0" marL="0" marR="0" rtl="0" algn="just">
              <a:spcBef>
                <a:spcPts val="0"/>
              </a:spcBef>
              <a:spcAft>
                <a:spcPts val="0"/>
              </a:spcAft>
              <a:buNone/>
            </a:pPr>
            <a:r>
              <a:t/>
            </a:r>
            <a:endParaRPr sz="1050">
              <a:solidFill>
                <a:schemeClr val="dk1"/>
              </a:solidFill>
              <a:latin typeface="Calibri"/>
              <a:ea typeface="Calibri"/>
              <a:cs typeface="Calibri"/>
              <a:sym typeface="Calibri"/>
            </a:endParaRPr>
          </a:p>
          <a:p>
            <a:pPr indent="0" lvl="0" marL="0" marR="0" rtl="0" algn="just">
              <a:spcBef>
                <a:spcPts val="0"/>
              </a:spcBef>
              <a:spcAft>
                <a:spcPts val="0"/>
              </a:spcAft>
              <a:buNone/>
            </a:pPr>
            <a:r>
              <a:rPr b="1" lang="en-GB" sz="1050">
                <a:solidFill>
                  <a:schemeClr val="dk1"/>
                </a:solidFill>
                <a:latin typeface="Calibri"/>
                <a:ea typeface="Calibri"/>
                <a:cs typeface="Calibri"/>
                <a:sym typeface="Calibri"/>
              </a:rPr>
              <a:t>Conclusions </a:t>
            </a:r>
            <a:endParaRPr/>
          </a:p>
          <a:p>
            <a:pPr indent="0" lvl="0" marL="0" marR="0" rtl="0" algn="just">
              <a:spcBef>
                <a:spcPts val="0"/>
              </a:spcBef>
              <a:spcAft>
                <a:spcPts val="0"/>
              </a:spcAft>
              <a:buNone/>
            </a:pPr>
            <a:r>
              <a:rPr lang="en-GB" sz="1050">
                <a:solidFill>
                  <a:schemeClr val="dk1"/>
                </a:solidFill>
                <a:latin typeface="Calibri"/>
                <a:ea typeface="Calibri"/>
                <a:cs typeface="Calibri"/>
                <a:sym typeface="Calibri"/>
              </a:rPr>
              <a:t>Diabetic Outreach Teams are an invaluable service for ensuring appropriate insulin prescribing and diabetic follow up. Patients who were not referred to the DOT were less likely to be a diagnosed diabetic or have longer acting insulins prescribed, and there was poor compliance with GP referrals for follow up. However, it is known insulin resistance might take a few days to fall despite stopping dexamethasone and one third of these patients may go on to develop diabetes.</a:t>
            </a:r>
            <a:r>
              <a:rPr lang="en-GB" sz="600">
                <a:solidFill>
                  <a:schemeClr val="dk1"/>
                </a:solidFill>
                <a:latin typeface="Calibri"/>
                <a:ea typeface="Calibri"/>
                <a:cs typeface="Calibri"/>
                <a:sym typeface="Calibri"/>
              </a:rPr>
              <a:t>  </a:t>
            </a:r>
            <a:endParaRPr/>
          </a:p>
          <a:p>
            <a:pPr indent="0" lvl="0" marL="0" marR="0" rtl="0" algn="just">
              <a:spcBef>
                <a:spcPts val="0"/>
              </a:spcBef>
              <a:spcAft>
                <a:spcPts val="0"/>
              </a:spcAft>
              <a:buNone/>
            </a:pPr>
            <a:br>
              <a:rPr lang="en-GB" sz="1050">
                <a:solidFill>
                  <a:schemeClr val="dk1"/>
                </a:solidFill>
                <a:latin typeface="Calibri"/>
                <a:ea typeface="Calibri"/>
                <a:cs typeface="Calibri"/>
                <a:sym typeface="Calibri"/>
              </a:rPr>
            </a:br>
            <a:r>
              <a:rPr b="1" lang="en-GB" sz="1050">
                <a:solidFill>
                  <a:schemeClr val="dk1"/>
                </a:solidFill>
                <a:latin typeface="Calibri"/>
                <a:ea typeface="Calibri"/>
                <a:cs typeface="Calibri"/>
                <a:sym typeface="Calibri"/>
              </a:rPr>
              <a:t>Recommendations</a:t>
            </a:r>
            <a:endParaRPr/>
          </a:p>
          <a:p>
            <a:pPr indent="0" lvl="0" marL="0" marR="0" rtl="0" algn="just">
              <a:spcBef>
                <a:spcPts val="0"/>
              </a:spcBef>
              <a:spcAft>
                <a:spcPts val="0"/>
              </a:spcAft>
              <a:buNone/>
            </a:pPr>
            <a:r>
              <a:rPr lang="en-GB" sz="1050">
                <a:solidFill>
                  <a:schemeClr val="dk1"/>
                </a:solidFill>
                <a:latin typeface="Calibri"/>
                <a:ea typeface="Calibri"/>
                <a:cs typeface="Calibri"/>
                <a:sym typeface="Calibri"/>
              </a:rPr>
              <a:t>We considered whether these findings may be due to doctors being unaware of the guidance and hope that creating Trust specific guidance will  encourage compliance with the advice from Diabetes UK. This procedure should follow the Diabetes UK recommendations for insulin prescribing and highlight the importance of GP referrals for undiagnosed diabetics with hyperglycaemia. We would also encourage the use of HbA1c measurement in patients with hyperglycaemic episodes to help guide future management.</a:t>
            </a:r>
            <a:endParaRPr/>
          </a:p>
        </p:txBody>
      </p:sp>
      <p:graphicFrame>
        <p:nvGraphicFramePr>
          <p:cNvPr id="131" name="Google Shape;131;p1"/>
          <p:cNvGraphicFramePr/>
          <p:nvPr/>
        </p:nvGraphicFramePr>
        <p:xfrm>
          <a:off x="3290915" y="4507756"/>
          <a:ext cx="3017630" cy="2384164"/>
        </p:xfrm>
        <a:graphic>
          <a:graphicData uri="http://schemas.openxmlformats.org/drawingml/2006/chart">
            <c:chart r:id="rId6"/>
          </a:graphicData>
        </a:graphic>
      </p:graphicFrame>
      <p:graphicFrame>
        <p:nvGraphicFramePr>
          <p:cNvPr id="132" name="Google Shape;132;p1"/>
          <p:cNvGraphicFramePr/>
          <p:nvPr/>
        </p:nvGraphicFramePr>
        <p:xfrm>
          <a:off x="5744138" y="4490615"/>
          <a:ext cx="3017630" cy="2384164"/>
        </p:xfrm>
        <a:graphic>
          <a:graphicData uri="http://schemas.openxmlformats.org/drawingml/2006/chart">
            <c:chart r:id="rId7"/>
          </a:graphicData>
        </a:graphic>
      </p:graphicFrame>
      <p:sp>
        <p:nvSpPr>
          <p:cNvPr id="133" name="Google Shape;133;p1"/>
          <p:cNvSpPr txBox="1"/>
          <p:nvPr/>
        </p:nvSpPr>
        <p:spPr>
          <a:xfrm>
            <a:off x="5358886" y="1369788"/>
            <a:ext cx="1227108"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000">
                <a:solidFill>
                  <a:srgbClr val="0C0C0C"/>
                </a:solidFill>
                <a:latin typeface="Calibri"/>
                <a:ea typeface="Calibri"/>
                <a:cs typeface="Calibri"/>
                <a:sym typeface="Calibri"/>
              </a:rPr>
              <a:t>Not known diabetic</a:t>
            </a:r>
            <a:endParaRPr/>
          </a:p>
        </p:txBody>
      </p:sp>
      <p:sp>
        <p:nvSpPr>
          <p:cNvPr id="134" name="Google Shape;134;p1"/>
          <p:cNvSpPr txBox="1"/>
          <p:nvPr/>
        </p:nvSpPr>
        <p:spPr>
          <a:xfrm>
            <a:off x="7252953" y="1375638"/>
            <a:ext cx="1227108"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000">
                <a:solidFill>
                  <a:srgbClr val="0C0C0C"/>
                </a:solidFill>
                <a:latin typeface="Calibri"/>
                <a:ea typeface="Calibri"/>
                <a:cs typeface="Calibri"/>
                <a:sym typeface="Calibri"/>
              </a:rPr>
              <a:t>Known diabetic</a:t>
            </a:r>
            <a:endParaRPr/>
          </a:p>
        </p:txBody>
      </p:sp>
      <p:pic>
        <p:nvPicPr>
          <p:cNvPr descr="Diabetes UK rebrands its phone services | Diabetes UK" id="135" name="Google Shape;135;p1"/>
          <p:cNvPicPr preferRelativeResize="0"/>
          <p:nvPr/>
        </p:nvPicPr>
        <p:blipFill rotWithShape="1">
          <a:blip r:embed="rId8">
            <a:alphaModFix/>
          </a:blip>
          <a:srcRect b="0" l="0" r="0" t="0"/>
          <a:stretch/>
        </p:blipFill>
        <p:spPr>
          <a:xfrm>
            <a:off x="-1514" y="-50644"/>
            <a:ext cx="1215952" cy="677811"/>
          </a:xfrm>
          <a:prstGeom prst="rect">
            <a:avLst/>
          </a:prstGeom>
          <a:noFill/>
          <a:ln>
            <a:noFill/>
          </a:ln>
        </p:spPr>
      </p:pic>
      <p:pic>
        <p:nvPicPr>
          <p:cNvPr descr="The Dudley Group NHS Foundation Trust - Medical Service - Dudley - 1 Review  - 3,482 Photos | Facebook" id="136" name="Google Shape;136;p1"/>
          <p:cNvPicPr preferRelativeResize="0"/>
          <p:nvPr/>
        </p:nvPicPr>
        <p:blipFill rotWithShape="1">
          <a:blip r:embed="rId9">
            <a:alphaModFix/>
          </a:blip>
          <a:srcRect b="0" l="0" r="0" t="0"/>
          <a:stretch/>
        </p:blipFill>
        <p:spPr>
          <a:xfrm>
            <a:off x="11571006" y="0"/>
            <a:ext cx="636795" cy="63679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2021-04-24T11:35:00Z</dcterms:created>
  <dc:creator>sophie winter</dc:creator>
</cp:coreProperties>
</file>